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9" r:id="rId4"/>
    <p:sldId id="263" r:id="rId5"/>
    <p:sldId id="264" r:id="rId6"/>
    <p:sldId id="265" r:id="rId7"/>
    <p:sldId id="266" r:id="rId8"/>
    <p:sldId id="260" r:id="rId9"/>
    <p:sldId id="287" r:id="rId10"/>
    <p:sldId id="258" r:id="rId11"/>
    <p:sldId id="262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1"/>
    <p:restoredTop sz="94708"/>
  </p:normalViewPr>
  <p:slideViewPr>
    <p:cSldViewPr snapToGrid="0" snapToObjects="1">
      <p:cViewPr varScale="1">
        <p:scale>
          <a:sx n="64" d="100"/>
          <a:sy n="64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skaidr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80CA-BD75-214E-B0D9-6940B4576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274" y="118400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4869F-B345-4245-9D40-47482D29D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E9AC3-64CB-7346-BFE4-04030F7E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7B0D5-F7C9-F442-9A8D-7F27FD5C885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4098-5B55-DB45-8D09-D96BA929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FA4FF-86DC-1841-99F1-958B7AF3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93565-13B3-A14E-8C0C-87065C1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inė su turin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ABF4-2A59-FD47-BE99-95623367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99" y="714446"/>
            <a:ext cx="51619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5C03C-C718-284D-B827-5212079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478" y="716016"/>
            <a:ext cx="5291192" cy="53149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6638-19E2-F149-BE8E-3FE0E2EF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7B0D5-F7C9-F442-9A8D-7F27FD5C885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8E13-D5F5-C049-B39B-10C5129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FD0A4-542E-6F4F-8E83-1640106B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93565-13B3-A14E-8C0C-87065C1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55F5-FDF4-EA40-8F82-DFA30596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24" y="89808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AC362-0A3F-7349-B0EC-CB47745A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19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4433-621D-214C-B198-4F3A37E2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F7104-902E-FE46-A24F-A3877E1B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446DF-57F0-D64B-B3C1-BAAEC0F2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išnašo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9A975A-7442-9C41-AC8D-CE35FBC46B3F}"/>
              </a:ext>
            </a:extLst>
          </p:cNvPr>
          <p:cNvSpPr/>
          <p:nvPr userDrawn="1"/>
        </p:nvSpPr>
        <p:spPr>
          <a:xfrm>
            <a:off x="0" y="0"/>
            <a:ext cx="5024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2F7AD-86C8-224E-B4C5-78217CBA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EA71-96D8-ED48-A586-E905D3D6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80CB7-50EF-B04A-AE8A-1C8F3E293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8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as ir paveiksli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88520D-DBC3-BB44-9246-BE858631BFC7}"/>
              </a:ext>
            </a:extLst>
          </p:cNvPr>
          <p:cNvSpPr/>
          <p:nvPr userDrawn="1"/>
        </p:nvSpPr>
        <p:spPr>
          <a:xfrm>
            <a:off x="0" y="0"/>
            <a:ext cx="5024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F3D0E-BFA9-8A44-8A75-2118867E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3828B-5D53-6F4D-9225-B1BC7FF8A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3515" y="0"/>
            <a:ext cx="718848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72435-5C15-F045-8E08-249B3EFC0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nas ekra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875636A-8727-4142-91B7-1C68F450C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B62B7-7E8D-6B4B-BF82-9989CBB7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C59A2-177B-5E43-BA84-B810E1A5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2-k__furwc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A0D33D-344F-0249-907A-2D2DECBC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4" y="339745"/>
            <a:ext cx="2552144" cy="1611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C7B2E2-F076-4FA8-AF8B-B23F31FE1E47}"/>
              </a:ext>
            </a:extLst>
          </p:cNvPr>
          <p:cNvSpPr txBox="1"/>
          <p:nvPr/>
        </p:nvSpPr>
        <p:spPr>
          <a:xfrm>
            <a:off x="2527852" y="3031434"/>
            <a:ext cx="713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bg2"/>
                </a:solidFill>
              </a:rPr>
              <a:t>Čiaudėjimo ir kosėjimo etiketas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888C6-2BB8-4FBD-8295-22A8F98A2F37}"/>
              </a:ext>
            </a:extLst>
          </p:cNvPr>
          <p:cNvSpPr txBox="1"/>
          <p:nvPr/>
        </p:nvSpPr>
        <p:spPr>
          <a:xfrm>
            <a:off x="7084388" y="6195089"/>
            <a:ext cx="545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2"/>
                </a:solidFill>
              </a:rPr>
              <a:t>Parengė: Visuomenės sveikatos priežiūros specialistė Dovilė Stankevičiūtė</a:t>
            </a:r>
          </a:p>
        </p:txBody>
      </p:sp>
    </p:spTree>
    <p:extLst>
      <p:ext uri="{BB962C8B-B14F-4D97-AF65-F5344CB8AC3E}">
        <p14:creationId xmlns:p14="http://schemas.microsoft.com/office/powerpoint/2010/main" val="409051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9AB348-4087-EA41-B49A-18389286EDA2}"/>
              </a:ext>
            </a:extLst>
          </p:cNvPr>
          <p:cNvSpPr/>
          <p:nvPr/>
        </p:nvSpPr>
        <p:spPr>
          <a:xfrm>
            <a:off x="5665304" y="0"/>
            <a:ext cx="65266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FB84EB-156E-44DC-B6F4-472A3FAD6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7" t="12884" r="31588" b="17391"/>
          <a:stretch/>
        </p:blipFill>
        <p:spPr>
          <a:xfrm>
            <a:off x="1" y="-18179"/>
            <a:ext cx="6096000" cy="6894358"/>
          </a:xfrm>
          <a:prstGeom prst="rect">
            <a:avLst/>
          </a:prstGeom>
        </p:spPr>
      </p:pic>
      <p:pic>
        <p:nvPicPr>
          <p:cNvPr id="6" name="Picture 2" descr="Handwashing: How to Teach Children Good Hand Hygiene - Mt. Elizabeth Academy">
            <a:extLst>
              <a:ext uri="{FF2B5EF4-FFF2-40B4-BE49-F238E27FC236}">
                <a16:creationId xmlns:a16="http://schemas.microsoft.com/office/drawing/2014/main" id="{6264C28F-59CA-40A1-98D0-B45B5041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09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4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8446-F137-F74E-BED5-8DD9E9319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2107096"/>
            <a:ext cx="1139024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6000" b="0" i="0" dirty="0">
                <a:effectLst/>
                <a:latin typeface="+mj-lt"/>
              </a:rPr>
              <a:t>Rankų higiena. Kaip taisyklingai plauti rankas. 2 min video</a:t>
            </a:r>
            <a:br>
              <a:rPr lang="lt-LT" b="0" i="0" dirty="0">
                <a:effectLst/>
                <a:latin typeface="+mj-lt"/>
              </a:rPr>
            </a:br>
            <a:r>
              <a:rPr lang="lt-LT" sz="40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https://www.youtube.com/watch?v=r2-k__furwc</a:t>
            </a:r>
            <a:br>
              <a:rPr lang="lt-LT" sz="6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0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94C16-8AC1-4223-89B1-BC5412C07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8800" dirty="0">
                <a:latin typeface="+mn-lt"/>
              </a:rPr>
              <a:t>Saugok save ir kitus!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CF027-DF3F-4EFE-A827-1C3A42C6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49" y="4514180"/>
            <a:ext cx="2552144" cy="16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AAE10-F8EA-4E71-82AA-E81EA6B2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457200"/>
            <a:ext cx="4586495" cy="1600200"/>
          </a:xfrm>
        </p:spPr>
        <p:txBody>
          <a:bodyPr>
            <a:normAutofit/>
          </a:bodyPr>
          <a:lstStyle/>
          <a:p>
            <a:pPr algn="ctr"/>
            <a:r>
              <a:rPr lang="lt-LT" sz="4800" dirty="0">
                <a:latin typeface="+mn-lt"/>
              </a:rPr>
              <a:t>GRIPO VIRUSAS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DFEE6C-2BF6-4325-9B47-C06F88B8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87626"/>
            <a:ext cx="6823282" cy="6470374"/>
          </a:xfrm>
        </p:spPr>
        <p:txBody>
          <a:bodyPr>
            <a:norm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1800"/>
              </a:spcAft>
            </a:pP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Gripo virusas paprastai plinta </a:t>
            </a:r>
            <a:r>
              <a:rPr lang="lt-LT" sz="2300" b="1" i="1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oro lašeliniu būdu</a:t>
            </a: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Čiaudint ar kosint susidarantys lašeliai patenka ant virusui imlių žmonių viršutinių kvėpavimo takų gleivinės. </a:t>
            </a:r>
          </a:p>
          <a:p>
            <a:pPr marL="571500" indent="-342900" algn="just">
              <a:lnSpc>
                <a:spcPct val="107000"/>
              </a:lnSpc>
              <a:spcAft>
                <a:spcPts val="1800"/>
              </a:spcAft>
            </a:pP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Užkratas taip pat gali būti perduodamas </a:t>
            </a:r>
            <a:r>
              <a:rPr lang="lt-LT" sz="2300" b="1" i="1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 kontaktą su kvėpavimo takų išskyromis</a:t>
            </a: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(pvz., liečiant daiktus arba paviršius, kuriuose yra virusas, ir po to liečiant savo akis, nosį ar burną);</a:t>
            </a:r>
          </a:p>
          <a:p>
            <a:pPr marL="571500" indent="-342900" algn="just">
              <a:lnSpc>
                <a:spcPct val="107000"/>
              </a:lnSpc>
              <a:spcAft>
                <a:spcPts val="1800"/>
              </a:spcAft>
            </a:pPr>
            <a:r>
              <a:rPr lang="lt-LT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Kosėjimo ir čiaudėjimo etiketas bei rankų higiena </a:t>
            </a: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– paprastos ir efektyvios priemonės, sumažinančios gripo viruso plitimą;</a:t>
            </a:r>
            <a:endParaRPr lang="lt-LT" sz="23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1800"/>
              </a:spcAft>
            </a:pP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Taip pat labai svarbu </a:t>
            </a:r>
            <a:r>
              <a:rPr lang="lt-LT" sz="23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uo dažniau </a:t>
            </a:r>
            <a:r>
              <a:rPr lang="lt-LT" sz="2300" b="1" i="1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vėdinti ir valyti patalpas</a:t>
            </a:r>
            <a:r>
              <a:rPr lang="lt-LT" sz="23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lt-LT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B5BA2-337E-4503-859E-E211651B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" y="2184689"/>
            <a:ext cx="4383293" cy="4216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28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073B7B-658A-4C41-B23A-3FD33C86138A}"/>
              </a:ext>
            </a:extLst>
          </p:cNvPr>
          <p:cNvSpPr txBox="1"/>
          <p:nvPr/>
        </p:nvSpPr>
        <p:spPr>
          <a:xfrm>
            <a:off x="221974" y="1119731"/>
            <a:ext cx="11748051" cy="602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Kosint ir čiaudint, būtina </a:t>
            </a:r>
            <a:r>
              <a:rPr lang="lt-LT" sz="2400" b="1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užsidengti burną ar nosį su nosine 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(geriau vienkartine), </a:t>
            </a:r>
            <a:r>
              <a:rPr lang="lt-LT" sz="2400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nusisukti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lt-LT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jei nosinės nėra – kosėti ar čiaudėti į drabužius, kurie nekontaktuos su atvira ranka ir veiks kaip oro filtras ( į alkūnės linkį, skverną);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lt-LT" sz="2400" b="1" i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lt-LT" sz="2400" b="1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eužsidengti burnos ar nosies delnu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osiai valyti ar išsišnypšti naudoti </a:t>
            </a:r>
            <a:r>
              <a:rPr lang="lt-LT" sz="2400" b="1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vienkartines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b="1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nosines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jas panaudojus </a:t>
            </a:r>
            <a:r>
              <a:rPr lang="lt-LT" sz="2400" b="1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išmesti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į šiukšlių dėžę ir nedelsiant </a:t>
            </a:r>
            <a:r>
              <a:rPr lang="lt-LT" sz="2400" b="1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nusiplauti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rankas;</a:t>
            </a: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N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ekosėti ir nečiaudėti kitų žmonių draugijoje – išeiti į kitą vietą;</a:t>
            </a: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eiškvėpti oro į kito žmogaus pusę;</a:t>
            </a: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6. V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engti kontakto su didelės gripo komplikacijų rizikos grupės žmonėmis: mažais vaikai, nėščiosiomis, pagyvenusiais ligotais žmonėmis;</a:t>
            </a:r>
            <a:endParaRPr lang="en-US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lt-LT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veikas asmuo, atsidūręs kito asmens kosėjimo ar čiaudėjimo zonoje, turėtų nuo jo pasitraukti, trumpam sulaikyti kvėpavimą.</a:t>
            </a:r>
            <a:endParaRPr lang="lt-LT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t-LT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E7176-618C-40F6-BA3F-E9A2B37C0BB2}"/>
              </a:ext>
            </a:extLst>
          </p:cNvPr>
          <p:cNvSpPr txBox="1"/>
          <p:nvPr/>
        </p:nvSpPr>
        <p:spPr>
          <a:xfrm>
            <a:off x="1590261" y="308113"/>
            <a:ext cx="909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KOSĖJIMO IR ČIAUDĖJIMO ETIKETO TAISYKLĖS</a:t>
            </a:r>
            <a:endParaRPr lang="lt-LT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27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36D47-95CC-4D93-81FF-9E84F982C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" r="2927" b="6225"/>
          <a:stretch/>
        </p:blipFill>
        <p:spPr>
          <a:xfrm>
            <a:off x="1461052" y="1548225"/>
            <a:ext cx="9571383" cy="4727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046EA-E335-4B8A-A8EA-3BCDABF48B8C}"/>
              </a:ext>
            </a:extLst>
          </p:cNvPr>
          <p:cNvSpPr txBox="1"/>
          <p:nvPr/>
        </p:nvSpPr>
        <p:spPr>
          <a:xfrm>
            <a:off x="1560443" y="357809"/>
            <a:ext cx="10227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bg2"/>
                </a:solidFill>
              </a:rPr>
              <a:t>ČIAUDĖJIMAS IR KOSĖJIMAS</a:t>
            </a:r>
          </a:p>
        </p:txBody>
      </p:sp>
    </p:spTree>
    <p:extLst>
      <p:ext uri="{BB962C8B-B14F-4D97-AF65-F5344CB8AC3E}">
        <p14:creationId xmlns:p14="http://schemas.microsoft.com/office/powerpoint/2010/main" val="49760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17EE8-2698-4ACC-9EFF-DFD9DD804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Hospital Etiquette | Keio University Hospital">
            <a:extLst>
              <a:ext uri="{FF2B5EF4-FFF2-40B4-BE49-F238E27FC236}">
                <a16:creationId xmlns:a16="http://schemas.microsoft.com/office/drawing/2014/main" id="{A4B320B7-D3F6-45EE-977C-B0CC87E16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8"/>
          <a:stretch/>
        </p:blipFill>
        <p:spPr bwMode="auto">
          <a:xfrm>
            <a:off x="-1" y="1184008"/>
            <a:ext cx="12209729" cy="33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24E71-C3B4-4E80-B941-D306FA41F26F}"/>
              </a:ext>
            </a:extLst>
          </p:cNvPr>
          <p:cNvSpPr txBox="1"/>
          <p:nvPr/>
        </p:nvSpPr>
        <p:spPr>
          <a:xfrm>
            <a:off x="-1" y="4691269"/>
            <a:ext cx="305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>
                <a:solidFill>
                  <a:schemeClr val="bg2"/>
                </a:solidFill>
              </a:rPr>
              <a:t>Užsdengti veidą servetėle kosint ar čiaudint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BAA2E-11B2-4083-8B12-52C96664E86C}"/>
              </a:ext>
            </a:extLst>
          </p:cNvPr>
          <p:cNvSpPr txBox="1"/>
          <p:nvPr/>
        </p:nvSpPr>
        <p:spPr>
          <a:xfrm>
            <a:off x="2955234" y="4691269"/>
            <a:ext cx="305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>
                <a:solidFill>
                  <a:schemeClr val="bg2"/>
                </a:solidFill>
              </a:rPr>
              <a:t>Servetėlę išmesti į šiukliadėžę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C3FB1-16C5-405C-8C18-9263480E8594}"/>
              </a:ext>
            </a:extLst>
          </p:cNvPr>
          <p:cNvSpPr txBox="1"/>
          <p:nvPr/>
        </p:nvSpPr>
        <p:spPr>
          <a:xfrm>
            <a:off x="6096000" y="4691269"/>
            <a:ext cx="305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>
                <a:solidFill>
                  <a:schemeClr val="bg2"/>
                </a:solidFill>
              </a:rPr>
              <a:t>Taisyklingai nusiplauti rankas su muilu ir vandeniu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C8862-7CCE-47AA-9004-3D5566409C7C}"/>
              </a:ext>
            </a:extLst>
          </p:cNvPr>
          <p:cNvSpPr txBox="1"/>
          <p:nvPr/>
        </p:nvSpPr>
        <p:spPr>
          <a:xfrm>
            <a:off x="9299713" y="4691269"/>
            <a:ext cx="305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>
                <a:solidFill>
                  <a:schemeClr val="bg2"/>
                </a:solidFill>
              </a:rPr>
              <a:t>Užsidėti kaukę </a:t>
            </a:r>
          </a:p>
        </p:txBody>
      </p:sp>
    </p:spTree>
    <p:extLst>
      <p:ext uri="{BB962C8B-B14F-4D97-AF65-F5344CB8AC3E}">
        <p14:creationId xmlns:p14="http://schemas.microsoft.com/office/powerpoint/2010/main" val="411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4D1B6-02E2-4042-A16C-10FAE8F8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87" y="-59635"/>
            <a:ext cx="9092826" cy="6977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196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2AF2A-E61E-452F-A680-E7999C6C2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6" t="29747" r="26549" b="10440"/>
          <a:stretch/>
        </p:blipFill>
        <p:spPr>
          <a:xfrm>
            <a:off x="1600201" y="13990"/>
            <a:ext cx="9535288" cy="684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603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gamumas gripu ir peršalimo ligomis šiaulių rajone 19-ąją metų savaitę">
            <a:extLst>
              <a:ext uri="{FF2B5EF4-FFF2-40B4-BE49-F238E27FC236}">
                <a16:creationId xmlns:a16="http://schemas.microsoft.com/office/drawing/2014/main" id="{708F6639-94F0-40A1-AD43-154B748A2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48" y="0"/>
            <a:ext cx="490035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4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D8ED-910E-499B-894E-A2ED3DB69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8800" i="1" dirty="0">
                <a:latin typeface="+mn-lt"/>
              </a:rPr>
              <a:t>Kaip plauti rankas?</a:t>
            </a:r>
          </a:p>
        </p:txBody>
      </p:sp>
      <p:pic>
        <p:nvPicPr>
          <p:cNvPr id="5" name="Picture 12" descr="Ponder emoticon Royalty Free Vector Image - VectorStock">
            <a:extLst>
              <a:ext uri="{FF2B5EF4-FFF2-40B4-BE49-F238E27FC236}">
                <a16:creationId xmlns:a16="http://schemas.microsoft.com/office/drawing/2014/main" id="{E0C6F48C-7D9D-457C-AA21-D2F5C4C3C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9"/>
          <a:stretch/>
        </p:blipFill>
        <p:spPr bwMode="auto">
          <a:xfrm>
            <a:off x="8093477" y="3547019"/>
            <a:ext cx="2902106" cy="29829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lnius sveikiau ">
      <a:dk1>
        <a:srgbClr val="5D6DB1"/>
      </a:dk1>
      <a:lt1>
        <a:srgbClr val="FFFFFF"/>
      </a:lt1>
      <a:dk2>
        <a:srgbClr val="B6462E"/>
      </a:dk2>
      <a:lt2>
        <a:srgbClr val="E6B3AE"/>
      </a:lt2>
      <a:accent1>
        <a:srgbClr val="4472C4"/>
      </a:accent1>
      <a:accent2>
        <a:srgbClr val="B6462E"/>
      </a:accent2>
      <a:accent3>
        <a:srgbClr val="A0A8D3"/>
      </a:accent3>
      <a:accent4>
        <a:srgbClr val="E19186"/>
      </a:accent4>
      <a:accent5>
        <a:srgbClr val="F8D3D0"/>
      </a:accent5>
      <a:accent6>
        <a:srgbClr val="FFFFFF"/>
      </a:accent6>
      <a:hlink>
        <a:srgbClr val="B6462E"/>
      </a:hlink>
      <a:folHlink>
        <a:srgbClr val="E191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Verdana</vt:lpstr>
      <vt:lpstr>Wingdings</vt:lpstr>
      <vt:lpstr>Office Theme</vt:lpstr>
      <vt:lpstr>PowerPoint Presentation</vt:lpstr>
      <vt:lpstr>GRIPO VIRUSAS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Kaip plauti rankas?</vt:lpstr>
      <vt:lpstr>PowerPoint Presentation</vt:lpstr>
      <vt:lpstr>Rankų higiena. Kaip taisyklingai plauti rankas. 2 min video https://www.youtube.com/watch?v=r2-k__furwc </vt:lpstr>
      <vt:lpstr>Saugok save ir kitus!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Petkevičius</dc:creator>
  <cp:lastModifiedBy>Specialistas</cp:lastModifiedBy>
  <cp:revision>14</cp:revision>
  <dcterms:created xsi:type="dcterms:W3CDTF">2019-10-24T06:53:57Z</dcterms:created>
  <dcterms:modified xsi:type="dcterms:W3CDTF">2020-10-13T11:35:24Z</dcterms:modified>
</cp:coreProperties>
</file>